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4" r:id="rId3"/>
    <p:sldId id="261" r:id="rId4"/>
    <p:sldId id="282" r:id="rId5"/>
    <p:sldId id="283" r:id="rId6"/>
    <p:sldId id="259" r:id="rId7"/>
    <p:sldId id="260" r:id="rId8"/>
    <p:sldId id="268" r:id="rId9"/>
    <p:sldId id="262" r:id="rId10"/>
    <p:sldId id="263" r:id="rId11"/>
    <p:sldId id="264" r:id="rId12"/>
    <p:sldId id="265" r:id="rId13"/>
    <p:sldId id="269" r:id="rId14"/>
    <p:sldId id="270" r:id="rId15"/>
    <p:sldId id="273" r:id="rId16"/>
    <p:sldId id="272" r:id="rId17"/>
    <p:sldId id="271"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33F17-401C-4D0B-B4A4-997D80A80740}" type="datetimeFigureOut">
              <a:rPr lang="en-US" smtClean="0"/>
              <a:t>8/17/2024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E3A47-CE34-4D2A-BC17-705D42EDF668}" type="slidenum">
              <a:rPr lang="en-US" smtClean="0"/>
              <a:t>‹#›</a:t>
            </a:fld>
            <a:endParaRPr lang="en-US"/>
          </a:p>
        </p:txBody>
      </p:sp>
    </p:spTree>
    <p:extLst>
      <p:ext uri="{BB962C8B-B14F-4D97-AF65-F5344CB8AC3E}">
        <p14:creationId xmlns:p14="http://schemas.microsoft.com/office/powerpoint/2010/main" val="419644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3</a:t>
            </a:fld>
            <a:endParaRPr lang="en-US"/>
          </a:p>
        </p:txBody>
      </p:sp>
    </p:spTree>
    <p:extLst>
      <p:ext uri="{BB962C8B-B14F-4D97-AF65-F5344CB8AC3E}">
        <p14:creationId xmlns:p14="http://schemas.microsoft.com/office/powerpoint/2010/main" val="259376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15</a:t>
            </a:fld>
            <a:endParaRPr lang="en-US"/>
          </a:p>
        </p:txBody>
      </p:sp>
    </p:spTree>
    <p:extLst>
      <p:ext uri="{BB962C8B-B14F-4D97-AF65-F5344CB8AC3E}">
        <p14:creationId xmlns:p14="http://schemas.microsoft.com/office/powerpoint/2010/main" val="236568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16</a:t>
            </a:fld>
            <a:endParaRPr lang="en-US"/>
          </a:p>
        </p:txBody>
      </p:sp>
    </p:spTree>
    <p:extLst>
      <p:ext uri="{BB962C8B-B14F-4D97-AF65-F5344CB8AC3E}">
        <p14:creationId xmlns:p14="http://schemas.microsoft.com/office/powerpoint/2010/main" val="1586044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17</a:t>
            </a:fld>
            <a:endParaRPr lang="en-US"/>
          </a:p>
        </p:txBody>
      </p:sp>
    </p:spTree>
    <p:extLst>
      <p:ext uri="{BB962C8B-B14F-4D97-AF65-F5344CB8AC3E}">
        <p14:creationId xmlns:p14="http://schemas.microsoft.com/office/powerpoint/2010/main" val="301695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18</a:t>
            </a:fld>
            <a:endParaRPr lang="en-US"/>
          </a:p>
        </p:txBody>
      </p:sp>
    </p:spTree>
    <p:extLst>
      <p:ext uri="{BB962C8B-B14F-4D97-AF65-F5344CB8AC3E}">
        <p14:creationId xmlns:p14="http://schemas.microsoft.com/office/powerpoint/2010/main" val="7598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19</a:t>
            </a:fld>
            <a:endParaRPr lang="en-US"/>
          </a:p>
        </p:txBody>
      </p:sp>
    </p:spTree>
    <p:extLst>
      <p:ext uri="{BB962C8B-B14F-4D97-AF65-F5344CB8AC3E}">
        <p14:creationId xmlns:p14="http://schemas.microsoft.com/office/powerpoint/2010/main" val="340938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20</a:t>
            </a:fld>
            <a:endParaRPr lang="en-US"/>
          </a:p>
        </p:txBody>
      </p:sp>
    </p:spTree>
    <p:extLst>
      <p:ext uri="{BB962C8B-B14F-4D97-AF65-F5344CB8AC3E}">
        <p14:creationId xmlns:p14="http://schemas.microsoft.com/office/powerpoint/2010/main" val="107123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21</a:t>
            </a:fld>
            <a:endParaRPr lang="en-US"/>
          </a:p>
        </p:txBody>
      </p:sp>
    </p:spTree>
    <p:extLst>
      <p:ext uri="{BB962C8B-B14F-4D97-AF65-F5344CB8AC3E}">
        <p14:creationId xmlns:p14="http://schemas.microsoft.com/office/powerpoint/2010/main" val="1095696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22</a:t>
            </a:fld>
            <a:endParaRPr lang="en-US"/>
          </a:p>
        </p:txBody>
      </p:sp>
    </p:spTree>
    <p:extLst>
      <p:ext uri="{BB962C8B-B14F-4D97-AF65-F5344CB8AC3E}">
        <p14:creationId xmlns:p14="http://schemas.microsoft.com/office/powerpoint/2010/main" val="279117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23</a:t>
            </a:fld>
            <a:endParaRPr lang="en-US"/>
          </a:p>
        </p:txBody>
      </p:sp>
    </p:spTree>
    <p:extLst>
      <p:ext uri="{BB962C8B-B14F-4D97-AF65-F5344CB8AC3E}">
        <p14:creationId xmlns:p14="http://schemas.microsoft.com/office/powerpoint/2010/main" val="333443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24</a:t>
            </a:fld>
            <a:endParaRPr lang="en-US"/>
          </a:p>
        </p:txBody>
      </p:sp>
    </p:spTree>
    <p:extLst>
      <p:ext uri="{BB962C8B-B14F-4D97-AF65-F5344CB8AC3E}">
        <p14:creationId xmlns:p14="http://schemas.microsoft.com/office/powerpoint/2010/main" val="26170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7</a:t>
            </a:fld>
            <a:endParaRPr lang="en-US"/>
          </a:p>
        </p:txBody>
      </p:sp>
    </p:spTree>
    <p:extLst>
      <p:ext uri="{BB962C8B-B14F-4D97-AF65-F5344CB8AC3E}">
        <p14:creationId xmlns:p14="http://schemas.microsoft.com/office/powerpoint/2010/main" val="3134774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25</a:t>
            </a:fld>
            <a:endParaRPr lang="en-US"/>
          </a:p>
        </p:txBody>
      </p:sp>
    </p:spTree>
    <p:extLst>
      <p:ext uri="{BB962C8B-B14F-4D97-AF65-F5344CB8AC3E}">
        <p14:creationId xmlns:p14="http://schemas.microsoft.com/office/powerpoint/2010/main" val="395966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8</a:t>
            </a:fld>
            <a:endParaRPr lang="en-US"/>
          </a:p>
        </p:txBody>
      </p:sp>
    </p:spTree>
    <p:extLst>
      <p:ext uri="{BB962C8B-B14F-4D97-AF65-F5344CB8AC3E}">
        <p14:creationId xmlns:p14="http://schemas.microsoft.com/office/powerpoint/2010/main" val="316995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9</a:t>
            </a:fld>
            <a:endParaRPr lang="en-US"/>
          </a:p>
        </p:txBody>
      </p:sp>
    </p:spTree>
    <p:extLst>
      <p:ext uri="{BB962C8B-B14F-4D97-AF65-F5344CB8AC3E}">
        <p14:creationId xmlns:p14="http://schemas.microsoft.com/office/powerpoint/2010/main" val="36787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10</a:t>
            </a:fld>
            <a:endParaRPr lang="en-US"/>
          </a:p>
        </p:txBody>
      </p:sp>
    </p:spTree>
    <p:extLst>
      <p:ext uri="{BB962C8B-B14F-4D97-AF65-F5344CB8AC3E}">
        <p14:creationId xmlns:p14="http://schemas.microsoft.com/office/powerpoint/2010/main" val="6104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11</a:t>
            </a:fld>
            <a:endParaRPr lang="en-US"/>
          </a:p>
        </p:txBody>
      </p:sp>
    </p:spTree>
    <p:extLst>
      <p:ext uri="{BB962C8B-B14F-4D97-AF65-F5344CB8AC3E}">
        <p14:creationId xmlns:p14="http://schemas.microsoft.com/office/powerpoint/2010/main" val="77501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12</a:t>
            </a:fld>
            <a:endParaRPr lang="en-US"/>
          </a:p>
        </p:txBody>
      </p:sp>
    </p:spTree>
    <p:extLst>
      <p:ext uri="{BB962C8B-B14F-4D97-AF65-F5344CB8AC3E}">
        <p14:creationId xmlns:p14="http://schemas.microsoft.com/office/powerpoint/2010/main" val="17719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13</a:t>
            </a:fld>
            <a:endParaRPr lang="en-US"/>
          </a:p>
        </p:txBody>
      </p:sp>
    </p:spTree>
    <p:extLst>
      <p:ext uri="{BB962C8B-B14F-4D97-AF65-F5344CB8AC3E}">
        <p14:creationId xmlns:p14="http://schemas.microsoft.com/office/powerpoint/2010/main" val="154908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A47-CE34-4D2A-BC17-705D42EDF668}" type="slidenum">
              <a:rPr lang="en-US" smtClean="0"/>
              <a:t>14</a:t>
            </a:fld>
            <a:endParaRPr lang="en-US"/>
          </a:p>
        </p:txBody>
      </p:sp>
    </p:spTree>
    <p:extLst>
      <p:ext uri="{BB962C8B-B14F-4D97-AF65-F5344CB8AC3E}">
        <p14:creationId xmlns:p14="http://schemas.microsoft.com/office/powerpoint/2010/main" val="239705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8/17/2024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0772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8/17/2024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6141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8/17/2024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91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8/17/2024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1883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8/17/2024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0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8/17/2024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7119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8/17/2024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2065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8/17/2024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1586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8/17/2024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6351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8/17/2024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1932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8/17/2024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0448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8/17/2024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613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Factories And Smoke">
            <a:extLst>
              <a:ext uri="{FF2B5EF4-FFF2-40B4-BE49-F238E27FC236}">
                <a16:creationId xmlns:a16="http://schemas.microsoft.com/office/drawing/2014/main" id="{84E2DF6D-4C47-0638-0405-6BCA0DDE3850}"/>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86" r="1" b="1"/>
          <a:stretch/>
        </p:blipFill>
        <p:spPr>
          <a:xfrm>
            <a:off x="2" y="152"/>
            <a:ext cx="12191998" cy="6857848"/>
          </a:xfrm>
          <a:prstGeom prst="rect">
            <a:avLst/>
          </a:prstGeom>
        </p:spPr>
      </p:pic>
      <p:sp>
        <p:nvSpPr>
          <p:cNvPr id="19" name="Rectangle 18">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A584-FE77-8A97-7D18-6463DE5360B5}"/>
              </a:ext>
            </a:extLst>
          </p:cNvPr>
          <p:cNvSpPr>
            <a:spLocks noGrp="1"/>
          </p:cNvSpPr>
          <p:nvPr>
            <p:ph type="ctrTitle"/>
          </p:nvPr>
        </p:nvSpPr>
        <p:spPr>
          <a:xfrm>
            <a:off x="640080" y="1371600"/>
            <a:ext cx="6236581" cy="2696866"/>
          </a:xfrm>
        </p:spPr>
        <p:txBody>
          <a:bodyPr anchor="t">
            <a:normAutofit/>
          </a:bodyPr>
          <a:lstStyle/>
          <a:p>
            <a:r>
              <a:rPr lang="en-US"/>
              <a:t>Quality Prediction in a Mining Process</a:t>
            </a:r>
          </a:p>
        </p:txBody>
      </p:sp>
      <p:sp>
        <p:nvSpPr>
          <p:cNvPr id="3" name="Subtitle 2">
            <a:extLst>
              <a:ext uri="{FF2B5EF4-FFF2-40B4-BE49-F238E27FC236}">
                <a16:creationId xmlns:a16="http://schemas.microsoft.com/office/drawing/2014/main" id="{37985909-7DC0-C22F-0207-2DB994F7D61D}"/>
              </a:ext>
            </a:extLst>
          </p:cNvPr>
          <p:cNvSpPr>
            <a:spLocks noGrp="1"/>
          </p:cNvSpPr>
          <p:nvPr>
            <p:ph type="subTitle" idx="1"/>
          </p:nvPr>
        </p:nvSpPr>
        <p:spPr>
          <a:xfrm>
            <a:off x="640080" y="4584879"/>
            <a:ext cx="6402572" cy="1287887"/>
          </a:xfrm>
        </p:spPr>
        <p:txBody>
          <a:bodyPr anchor="b">
            <a:normAutofit/>
          </a:bodyPr>
          <a:lstStyle/>
          <a:p>
            <a:r>
              <a:rPr lang="en-US" dirty="0">
                <a:solidFill>
                  <a:srgbClr val="FFFFFF"/>
                </a:solidFill>
              </a:rPr>
              <a:t>EDA – preprocessing – model - Power bi </a:t>
            </a:r>
          </a:p>
          <a:p>
            <a:endParaRPr lang="en-US" dirty="0">
              <a:solidFill>
                <a:srgbClr val="FFFFFF"/>
              </a:solidFill>
            </a:endParaRPr>
          </a:p>
        </p:txBody>
      </p:sp>
      <p:cxnSp>
        <p:nvCxnSpPr>
          <p:cNvPr id="20" name="Straight Connector 19">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807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a:bodyPr>
          <a:lstStyle/>
          <a:p>
            <a:r>
              <a:rPr lang="en-US" b="1" dirty="0"/>
              <a:t>Flotation Column 01 Level:</a:t>
            </a:r>
          </a:p>
          <a:p>
            <a:pPr lvl="1"/>
            <a:r>
              <a:rPr lang="en-US" b="1" dirty="0"/>
              <a:t>Description</a:t>
            </a:r>
            <a:r>
              <a:rPr lang="en-US" dirty="0"/>
              <a:t>: This refers to the </a:t>
            </a:r>
            <a:r>
              <a:rPr lang="en-US" dirty="0">
                <a:highlight>
                  <a:srgbClr val="FFFF00"/>
                </a:highlight>
              </a:rPr>
              <a:t>level of the pulp</a:t>
            </a:r>
            <a:r>
              <a:rPr lang="en-US" dirty="0"/>
              <a:t> (mixture of ore and water) within the flotation. It indicates how much of the column is filled with this mixture.</a:t>
            </a:r>
          </a:p>
          <a:p>
            <a:pPr lvl="1"/>
            <a:r>
              <a:rPr lang="en-US" b="1" dirty="0"/>
              <a:t>Importance</a:t>
            </a:r>
            <a:r>
              <a:rPr lang="en-US" dirty="0"/>
              <a:t>:</a:t>
            </a:r>
          </a:p>
          <a:p>
            <a:pPr marL="742950" lvl="1" indent="-285750">
              <a:buFont typeface="Arial" panose="020B0604020202020204" pitchFamily="34" charset="0"/>
              <a:buChar char="•"/>
            </a:pPr>
            <a:r>
              <a:rPr lang="en-US" b="1" dirty="0"/>
              <a:t>Froth Control</a:t>
            </a:r>
            <a:r>
              <a:rPr lang="en-US" dirty="0"/>
              <a:t>: </a:t>
            </a:r>
            <a:r>
              <a:rPr lang="en-US" dirty="0">
                <a:highlight>
                  <a:srgbClr val="FFFF00"/>
                </a:highlight>
              </a:rPr>
              <a:t>The pulp level controls the froth layer thickness</a:t>
            </a:r>
            <a:r>
              <a:rPr lang="en-US" dirty="0"/>
              <a:t> at the top of the flotation column. </a:t>
            </a:r>
            <a:r>
              <a:rPr lang="en-US" dirty="0">
                <a:highlight>
                  <a:srgbClr val="FFFF00"/>
                </a:highlight>
              </a:rPr>
              <a:t>The froth layer is where the separation of valuable minerals occurs</a:t>
            </a:r>
            <a:r>
              <a:rPr lang="en-US" dirty="0"/>
              <a:t>, so maintaining the correct level is critical.</a:t>
            </a:r>
          </a:p>
          <a:p>
            <a:pPr marL="742950" lvl="1" indent="-285750">
              <a:buFont typeface="Arial" panose="020B0604020202020204" pitchFamily="34" charset="0"/>
              <a:buChar char="•"/>
            </a:pPr>
            <a:r>
              <a:rPr lang="en-US" b="1" dirty="0"/>
              <a:t>Process Stability</a:t>
            </a:r>
            <a:r>
              <a:rPr lang="en-US" dirty="0"/>
              <a:t>: The level is crucial for maintaining process stability. </a:t>
            </a:r>
            <a:r>
              <a:rPr lang="en-US" dirty="0">
                <a:highlight>
                  <a:srgbClr val="FFFF00"/>
                </a:highlight>
              </a:rPr>
              <a:t>If the pulp level is too low, the froth layer might collapse, leading to poor recovery of minerals. If it’s too high, it could lead to excessive froth overflow and loss of valuable material.</a:t>
            </a:r>
          </a:p>
          <a:p>
            <a:pPr marL="742950" lvl="1" indent="-285750">
              <a:buFont typeface="Arial" panose="020B0604020202020204" pitchFamily="34" charset="0"/>
              <a:buChar char="•"/>
            </a:pPr>
            <a:r>
              <a:rPr lang="en-US" b="1" dirty="0"/>
              <a:t>Optimization</a:t>
            </a:r>
            <a:r>
              <a:rPr lang="en-US" dirty="0"/>
              <a:t>: The level can be adjusted to optimize the recovery and grade of the concentrate.</a:t>
            </a:r>
          </a:p>
          <a:p>
            <a:endParaRPr lang="en-US" dirty="0"/>
          </a:p>
        </p:txBody>
      </p:sp>
    </p:spTree>
    <p:extLst>
      <p:ext uri="{BB962C8B-B14F-4D97-AF65-F5344CB8AC3E}">
        <p14:creationId xmlns:p14="http://schemas.microsoft.com/office/powerpoint/2010/main" val="41224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20000"/>
          </a:bodyPr>
          <a:lstStyle/>
          <a:p>
            <a:r>
              <a:rPr lang="en-US" b="1" dirty="0"/>
              <a:t>Flotation Column 01 Air Flow:</a:t>
            </a:r>
          </a:p>
          <a:p>
            <a:pPr lvl="1"/>
            <a:r>
              <a:rPr lang="en-US" b="1" dirty="0"/>
              <a:t>Description</a:t>
            </a:r>
            <a:r>
              <a:rPr lang="en-US" dirty="0"/>
              <a:t>: This measures the </a:t>
            </a:r>
            <a:r>
              <a:rPr lang="en-US" dirty="0">
                <a:highlight>
                  <a:srgbClr val="FFFF00"/>
                </a:highlight>
              </a:rPr>
              <a:t>rate at which air is injected</a:t>
            </a:r>
            <a:r>
              <a:rPr lang="en-US" dirty="0"/>
              <a:t> into the flotation column. The air flow rate is typically measured in units like cubic meters per hour (m³/h) or liters per second (L/s).</a:t>
            </a:r>
          </a:p>
          <a:p>
            <a:pPr lvl="1"/>
            <a:r>
              <a:rPr lang="en-US" b="1" dirty="0"/>
              <a:t>Importance</a:t>
            </a:r>
            <a:r>
              <a:rPr lang="en-US" dirty="0"/>
              <a:t>:</a:t>
            </a:r>
          </a:p>
          <a:p>
            <a:pPr marL="742950" lvl="1" indent="-285750">
              <a:buFont typeface="Arial" panose="020B0604020202020204" pitchFamily="34" charset="0"/>
              <a:buChar char="•"/>
            </a:pPr>
            <a:r>
              <a:rPr lang="en-US" b="1" dirty="0"/>
              <a:t>Bubble Formation</a:t>
            </a:r>
            <a:r>
              <a:rPr lang="en-US" dirty="0"/>
              <a:t>: The </a:t>
            </a:r>
            <a:r>
              <a:rPr lang="en-US" dirty="0">
                <a:highlight>
                  <a:srgbClr val="FFFF00"/>
                </a:highlight>
              </a:rPr>
              <a:t>air flow creates bubbles that attach to the hydrophobic mineral particles, allowing them to rise to the surface and form a froth.</a:t>
            </a:r>
          </a:p>
          <a:p>
            <a:pPr marL="742950" lvl="1" indent="-285750">
              <a:buFont typeface="Arial" panose="020B0604020202020204" pitchFamily="34" charset="0"/>
              <a:buChar char="•"/>
            </a:pPr>
            <a:r>
              <a:rPr lang="en-US" b="1" dirty="0"/>
              <a:t>Separation Efficiency</a:t>
            </a:r>
            <a:r>
              <a:rPr lang="en-US" dirty="0"/>
              <a:t>: Proper control of air flow is essential for generating the right size and number of bubbles. </a:t>
            </a:r>
            <a:r>
              <a:rPr lang="en-US" dirty="0">
                <a:highlight>
                  <a:srgbClr val="FFFF00"/>
                </a:highlight>
              </a:rPr>
              <a:t>Too much air can create too many bubbles, which might carry impurities, while too little air might not produce enough bubbles for effective separation.</a:t>
            </a:r>
          </a:p>
          <a:p>
            <a:pPr marL="742950" lvl="1" indent="-285750">
              <a:buFont typeface="Arial" panose="020B0604020202020204" pitchFamily="34" charset="0"/>
              <a:buChar char="•"/>
            </a:pPr>
            <a:r>
              <a:rPr lang="en-US" b="1" dirty="0"/>
              <a:t>Operational Control</a:t>
            </a:r>
            <a:r>
              <a:rPr lang="en-US" dirty="0"/>
              <a:t>: The </a:t>
            </a:r>
            <a:r>
              <a:rPr lang="en-US" dirty="0">
                <a:highlight>
                  <a:srgbClr val="FFFF00"/>
                </a:highlight>
              </a:rPr>
              <a:t>air flow rate is adjusted based on the type of ore being processed</a:t>
            </a:r>
            <a:r>
              <a:rPr lang="en-US" dirty="0"/>
              <a:t> and the desired outcome (e.g., maximizing recovery or purity).</a:t>
            </a:r>
          </a:p>
          <a:p>
            <a:pPr marL="477774" indent="-285750"/>
            <a:r>
              <a:rPr lang="en-US" dirty="0"/>
              <a:t>is measured in </a:t>
            </a:r>
            <a:r>
              <a:rPr lang="en-US" dirty="0">
                <a:highlight>
                  <a:srgbClr val="FFFF00"/>
                </a:highlight>
              </a:rPr>
              <a:t>Nm³/h (Normal cubic meters per hour)</a:t>
            </a:r>
            <a:r>
              <a:rPr lang="en-US" dirty="0"/>
              <a:t>, it indicates the volumetric flow rate of air supplied to the flotation</a:t>
            </a:r>
          </a:p>
          <a:p>
            <a:pPr marL="477774" indent="-285750"/>
            <a:r>
              <a:rPr lang="en-US" b="1" dirty="0"/>
              <a:t>Air Flow</a:t>
            </a:r>
            <a:r>
              <a:rPr lang="en-US" dirty="0"/>
              <a:t>: refers to the volume of air introduced into the flotation. Air is crucial in the flotation process as </a:t>
            </a:r>
            <a:r>
              <a:rPr lang="en-US" dirty="0">
                <a:highlight>
                  <a:srgbClr val="FFFF00"/>
                </a:highlight>
              </a:rPr>
              <a:t>it helps to create bubbles that attach to the mineral particles, allowing them to rise to the surface and be separated from the ore pulp.</a:t>
            </a:r>
          </a:p>
        </p:txBody>
      </p:sp>
    </p:spTree>
    <p:extLst>
      <p:ext uri="{BB962C8B-B14F-4D97-AF65-F5344CB8AC3E}">
        <p14:creationId xmlns:p14="http://schemas.microsoft.com/office/powerpoint/2010/main" val="118581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5" name="Picture 4">
            <a:extLst>
              <a:ext uri="{FF2B5EF4-FFF2-40B4-BE49-F238E27FC236}">
                <a16:creationId xmlns:a16="http://schemas.microsoft.com/office/drawing/2014/main" id="{05E18C06-1ACC-26BE-3E0A-8F79085A7229}"/>
              </a:ext>
            </a:extLst>
          </p:cNvPr>
          <p:cNvPicPr>
            <a:picLocks noChangeAspect="1"/>
          </p:cNvPicPr>
          <p:nvPr/>
        </p:nvPicPr>
        <p:blipFill>
          <a:blip r:embed="rId3"/>
          <a:stretch>
            <a:fillRect/>
          </a:stretch>
        </p:blipFill>
        <p:spPr>
          <a:xfrm>
            <a:off x="0" y="2096423"/>
            <a:ext cx="12192000" cy="3661035"/>
          </a:xfrm>
          <a:prstGeom prst="rect">
            <a:avLst/>
          </a:prstGeom>
        </p:spPr>
      </p:pic>
      <p:sp>
        <p:nvSpPr>
          <p:cNvPr id="6" name="Rectangle 5">
            <a:extLst>
              <a:ext uri="{FF2B5EF4-FFF2-40B4-BE49-F238E27FC236}">
                <a16:creationId xmlns:a16="http://schemas.microsoft.com/office/drawing/2014/main" id="{434680A9-A85D-179E-4131-E13A22477B20}"/>
              </a:ext>
            </a:extLst>
          </p:cNvPr>
          <p:cNvSpPr/>
          <p:nvPr/>
        </p:nvSpPr>
        <p:spPr>
          <a:xfrm>
            <a:off x="3135517" y="1331763"/>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Commas Problem</a:t>
            </a:r>
          </a:p>
        </p:txBody>
      </p:sp>
    </p:spTree>
    <p:extLst>
      <p:ext uri="{BB962C8B-B14F-4D97-AF65-F5344CB8AC3E}">
        <p14:creationId xmlns:p14="http://schemas.microsoft.com/office/powerpoint/2010/main" val="408476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4D0364F6-7970-67D3-B640-62D5BAD1D310}"/>
              </a:ext>
            </a:extLst>
          </p:cNvPr>
          <p:cNvPicPr>
            <a:picLocks noChangeAspect="1"/>
          </p:cNvPicPr>
          <p:nvPr/>
        </p:nvPicPr>
        <p:blipFill>
          <a:blip r:embed="rId3"/>
          <a:stretch>
            <a:fillRect/>
          </a:stretch>
        </p:blipFill>
        <p:spPr>
          <a:xfrm>
            <a:off x="0" y="1992449"/>
            <a:ext cx="12192000" cy="3760342"/>
          </a:xfrm>
          <a:prstGeom prst="rect">
            <a:avLst/>
          </a:prstGeom>
        </p:spPr>
      </p:pic>
      <p:sp>
        <p:nvSpPr>
          <p:cNvPr id="6" name="Rectangle 5">
            <a:extLst>
              <a:ext uri="{FF2B5EF4-FFF2-40B4-BE49-F238E27FC236}">
                <a16:creationId xmlns:a16="http://schemas.microsoft.com/office/drawing/2014/main" id="{7F4CF2A7-2D03-FD0C-0AF8-F5588A40C284}"/>
              </a:ext>
            </a:extLst>
          </p:cNvPr>
          <p:cNvSpPr/>
          <p:nvPr/>
        </p:nvSpPr>
        <p:spPr>
          <a:xfrm>
            <a:off x="3135517" y="1224426"/>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Commas to dots</a:t>
            </a:r>
          </a:p>
        </p:txBody>
      </p:sp>
    </p:spTree>
    <p:extLst>
      <p:ext uri="{BB962C8B-B14F-4D97-AF65-F5344CB8AC3E}">
        <p14:creationId xmlns:p14="http://schemas.microsoft.com/office/powerpoint/2010/main" val="3547682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92FC9B0A-EF45-38F4-5884-6113EF58E432}"/>
              </a:ext>
            </a:extLst>
          </p:cNvPr>
          <p:cNvPicPr>
            <a:picLocks noChangeAspect="1"/>
          </p:cNvPicPr>
          <p:nvPr/>
        </p:nvPicPr>
        <p:blipFill>
          <a:blip r:embed="rId3"/>
          <a:stretch>
            <a:fillRect/>
          </a:stretch>
        </p:blipFill>
        <p:spPr>
          <a:xfrm>
            <a:off x="640079" y="1375217"/>
            <a:ext cx="4720352" cy="5482783"/>
          </a:xfrm>
          <a:prstGeom prst="rect">
            <a:avLst/>
          </a:prstGeom>
        </p:spPr>
      </p:pic>
      <p:sp>
        <p:nvSpPr>
          <p:cNvPr id="5" name="Rectangle 4">
            <a:extLst>
              <a:ext uri="{FF2B5EF4-FFF2-40B4-BE49-F238E27FC236}">
                <a16:creationId xmlns:a16="http://schemas.microsoft.com/office/drawing/2014/main" id="{3F465C6F-8243-525A-1955-544F8BABC128}"/>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Objects to float</a:t>
            </a:r>
          </a:p>
        </p:txBody>
      </p:sp>
      <p:cxnSp>
        <p:nvCxnSpPr>
          <p:cNvPr id="6" name="Straight Arrow Connector 5">
            <a:extLst>
              <a:ext uri="{FF2B5EF4-FFF2-40B4-BE49-F238E27FC236}">
                <a16:creationId xmlns:a16="http://schemas.microsoft.com/office/drawing/2014/main" id="{2FF8759C-DB82-ED6F-BAC1-204E0A9BD0CF}"/>
              </a:ext>
            </a:extLst>
          </p:cNvPr>
          <p:cNvCxnSpPr/>
          <p:nvPr/>
        </p:nvCxnSpPr>
        <p:spPr>
          <a:xfrm>
            <a:off x="5646744" y="3892990"/>
            <a:ext cx="1768044"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E1912F07-3178-E5A9-9506-B7D0F32EC762}"/>
              </a:ext>
            </a:extLst>
          </p:cNvPr>
          <p:cNvPicPr>
            <a:picLocks noChangeAspect="1"/>
          </p:cNvPicPr>
          <p:nvPr/>
        </p:nvPicPr>
        <p:blipFill>
          <a:blip r:embed="rId4"/>
          <a:stretch>
            <a:fillRect/>
          </a:stretch>
        </p:blipFill>
        <p:spPr>
          <a:xfrm>
            <a:off x="7613565" y="2199152"/>
            <a:ext cx="4124901" cy="4667901"/>
          </a:xfrm>
          <a:prstGeom prst="rect">
            <a:avLst/>
          </a:prstGeom>
        </p:spPr>
      </p:pic>
    </p:spTree>
    <p:extLst>
      <p:ext uri="{BB962C8B-B14F-4D97-AF65-F5344CB8AC3E}">
        <p14:creationId xmlns:p14="http://schemas.microsoft.com/office/powerpoint/2010/main" val="5753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44518490-FCE4-4687-F63E-1475235EF17E}"/>
              </a:ext>
            </a:extLst>
          </p:cNvPr>
          <p:cNvPicPr>
            <a:picLocks noChangeAspect="1"/>
          </p:cNvPicPr>
          <p:nvPr/>
        </p:nvPicPr>
        <p:blipFill>
          <a:blip r:embed="rId3"/>
          <a:stretch>
            <a:fillRect/>
          </a:stretch>
        </p:blipFill>
        <p:spPr>
          <a:xfrm>
            <a:off x="640079" y="1333207"/>
            <a:ext cx="4193820" cy="5524793"/>
          </a:xfrm>
          <a:prstGeom prst="rect">
            <a:avLst/>
          </a:prstGeom>
        </p:spPr>
      </p:pic>
      <p:pic>
        <p:nvPicPr>
          <p:cNvPr id="6" name="Picture 5">
            <a:extLst>
              <a:ext uri="{FF2B5EF4-FFF2-40B4-BE49-F238E27FC236}">
                <a16:creationId xmlns:a16="http://schemas.microsoft.com/office/drawing/2014/main" id="{0BE4C519-956D-700F-2D53-668236D67562}"/>
              </a:ext>
            </a:extLst>
          </p:cNvPr>
          <p:cNvPicPr>
            <a:picLocks noChangeAspect="1"/>
          </p:cNvPicPr>
          <p:nvPr/>
        </p:nvPicPr>
        <p:blipFill>
          <a:blip r:embed="rId4"/>
          <a:stretch>
            <a:fillRect/>
          </a:stretch>
        </p:blipFill>
        <p:spPr>
          <a:xfrm>
            <a:off x="8165920" y="3236111"/>
            <a:ext cx="2114845" cy="1114581"/>
          </a:xfrm>
          <a:prstGeom prst="rect">
            <a:avLst/>
          </a:prstGeom>
        </p:spPr>
      </p:pic>
      <p:cxnSp>
        <p:nvCxnSpPr>
          <p:cNvPr id="10" name="Straight Arrow Connector 9">
            <a:extLst>
              <a:ext uri="{FF2B5EF4-FFF2-40B4-BE49-F238E27FC236}">
                <a16:creationId xmlns:a16="http://schemas.microsoft.com/office/drawing/2014/main" id="{E40EA96A-3AF1-2DA8-E8A4-BA28E284E3FF}"/>
              </a:ext>
            </a:extLst>
          </p:cNvPr>
          <p:cNvCxnSpPr/>
          <p:nvPr/>
        </p:nvCxnSpPr>
        <p:spPr>
          <a:xfrm>
            <a:off x="5601477" y="3784348"/>
            <a:ext cx="1768044"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D951A532-66C7-6304-C833-80F7C0007710}"/>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Drop duplicated Columns</a:t>
            </a:r>
          </a:p>
        </p:txBody>
      </p:sp>
    </p:spTree>
    <p:extLst>
      <p:ext uri="{BB962C8B-B14F-4D97-AF65-F5344CB8AC3E}">
        <p14:creationId xmlns:p14="http://schemas.microsoft.com/office/powerpoint/2010/main" val="213031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a:t>
            </a:r>
          </a:p>
        </p:txBody>
      </p:sp>
      <p:pic>
        <p:nvPicPr>
          <p:cNvPr id="4" name="Picture 3">
            <a:extLst>
              <a:ext uri="{FF2B5EF4-FFF2-40B4-BE49-F238E27FC236}">
                <a16:creationId xmlns:a16="http://schemas.microsoft.com/office/drawing/2014/main" id="{D301C991-7664-CFA7-0D7B-96AA94324E7C}"/>
              </a:ext>
            </a:extLst>
          </p:cNvPr>
          <p:cNvPicPr>
            <a:picLocks noChangeAspect="1"/>
          </p:cNvPicPr>
          <p:nvPr/>
        </p:nvPicPr>
        <p:blipFill>
          <a:blip r:embed="rId3"/>
          <a:stretch>
            <a:fillRect/>
          </a:stretch>
        </p:blipFill>
        <p:spPr>
          <a:xfrm>
            <a:off x="1310141" y="3243236"/>
            <a:ext cx="2962688" cy="371527"/>
          </a:xfrm>
          <a:prstGeom prst="rect">
            <a:avLst/>
          </a:prstGeom>
        </p:spPr>
      </p:pic>
      <p:pic>
        <p:nvPicPr>
          <p:cNvPr id="6" name="Picture 5">
            <a:extLst>
              <a:ext uri="{FF2B5EF4-FFF2-40B4-BE49-F238E27FC236}">
                <a16:creationId xmlns:a16="http://schemas.microsoft.com/office/drawing/2014/main" id="{E04A14AE-5CF8-85F9-5F76-AC1473969FEF}"/>
              </a:ext>
            </a:extLst>
          </p:cNvPr>
          <p:cNvPicPr>
            <a:picLocks noChangeAspect="1"/>
          </p:cNvPicPr>
          <p:nvPr/>
        </p:nvPicPr>
        <p:blipFill>
          <a:blip r:embed="rId4"/>
          <a:stretch>
            <a:fillRect/>
          </a:stretch>
        </p:blipFill>
        <p:spPr>
          <a:xfrm>
            <a:off x="8847888" y="46674"/>
            <a:ext cx="2191056" cy="6811326"/>
          </a:xfrm>
          <a:prstGeom prst="rect">
            <a:avLst/>
          </a:prstGeom>
        </p:spPr>
      </p:pic>
      <p:sp>
        <p:nvSpPr>
          <p:cNvPr id="7" name="Rectangle 6">
            <a:extLst>
              <a:ext uri="{FF2B5EF4-FFF2-40B4-BE49-F238E27FC236}">
                <a16:creationId xmlns:a16="http://schemas.microsoft.com/office/drawing/2014/main" id="{DB7A1984-8024-B412-91A2-0137F48131DB}"/>
              </a:ext>
            </a:extLst>
          </p:cNvPr>
          <p:cNvSpPr/>
          <p:nvPr/>
        </p:nvSpPr>
        <p:spPr>
          <a:xfrm>
            <a:off x="2801267" y="277937"/>
            <a:ext cx="5920966" cy="76664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Drop date column &amp; check nulls</a:t>
            </a:r>
          </a:p>
        </p:txBody>
      </p:sp>
    </p:spTree>
    <p:extLst>
      <p:ext uri="{BB962C8B-B14F-4D97-AF65-F5344CB8AC3E}">
        <p14:creationId xmlns:p14="http://schemas.microsoft.com/office/powerpoint/2010/main" val="251126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pic>
        <p:nvPicPr>
          <p:cNvPr id="4" name="Picture 3">
            <a:extLst>
              <a:ext uri="{FF2B5EF4-FFF2-40B4-BE49-F238E27FC236}">
                <a16:creationId xmlns:a16="http://schemas.microsoft.com/office/drawing/2014/main" id="{724FDB24-D325-9E50-6B03-09C099AA4991}"/>
              </a:ext>
            </a:extLst>
          </p:cNvPr>
          <p:cNvPicPr>
            <a:picLocks noChangeAspect="1"/>
          </p:cNvPicPr>
          <p:nvPr/>
        </p:nvPicPr>
        <p:blipFill>
          <a:blip r:embed="rId3"/>
          <a:stretch>
            <a:fillRect/>
          </a:stretch>
        </p:blipFill>
        <p:spPr>
          <a:xfrm>
            <a:off x="-10458" y="1679426"/>
            <a:ext cx="12192000" cy="1959797"/>
          </a:xfrm>
          <a:prstGeom prst="rect">
            <a:avLst/>
          </a:prstGeom>
        </p:spPr>
      </p:pic>
      <p:pic>
        <p:nvPicPr>
          <p:cNvPr id="6" name="Picture 5">
            <a:extLst>
              <a:ext uri="{FF2B5EF4-FFF2-40B4-BE49-F238E27FC236}">
                <a16:creationId xmlns:a16="http://schemas.microsoft.com/office/drawing/2014/main" id="{73928BCF-0FCB-4A6A-0BB6-720465B02BB7}"/>
              </a:ext>
            </a:extLst>
          </p:cNvPr>
          <p:cNvPicPr>
            <a:picLocks noChangeAspect="1"/>
          </p:cNvPicPr>
          <p:nvPr/>
        </p:nvPicPr>
        <p:blipFill>
          <a:blip r:embed="rId4"/>
          <a:stretch>
            <a:fillRect/>
          </a:stretch>
        </p:blipFill>
        <p:spPr>
          <a:xfrm>
            <a:off x="3223811" y="3726873"/>
            <a:ext cx="5744377" cy="2686425"/>
          </a:xfrm>
          <a:prstGeom prst="rect">
            <a:avLst/>
          </a:prstGeom>
        </p:spPr>
      </p:pic>
    </p:spTree>
    <p:extLst>
      <p:ext uri="{BB962C8B-B14F-4D97-AF65-F5344CB8AC3E}">
        <p14:creationId xmlns:p14="http://schemas.microsoft.com/office/powerpoint/2010/main" val="422888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sp>
        <p:nvSpPr>
          <p:cNvPr id="4" name="Oval 3">
            <a:extLst>
              <a:ext uri="{FF2B5EF4-FFF2-40B4-BE49-F238E27FC236}">
                <a16:creationId xmlns:a16="http://schemas.microsoft.com/office/drawing/2014/main" id="{63524A4B-C21B-EB53-78E4-715B09F1FCC6}"/>
              </a:ext>
            </a:extLst>
          </p:cNvPr>
          <p:cNvSpPr/>
          <p:nvPr/>
        </p:nvSpPr>
        <p:spPr>
          <a:xfrm>
            <a:off x="525101" y="1321805"/>
            <a:ext cx="2797521" cy="232674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Using z-score</a:t>
            </a:r>
            <a:endParaRPr lang="en-US" b="0" dirty="0">
              <a:solidFill>
                <a:srgbClr val="CE9178"/>
              </a:solidFill>
              <a:effectLst/>
              <a:highlight>
                <a:srgbClr val="1E1E1E"/>
              </a:highlight>
              <a:latin typeface="Courier New" panose="02070309020205020404" pitchFamily="49" charset="0"/>
            </a:endParaRPr>
          </a:p>
          <a:p>
            <a:pPr algn="ctr"/>
            <a:r>
              <a:rPr lang="en-US" b="0" dirty="0">
                <a:solidFill>
                  <a:srgbClr val="CE9178"/>
                </a:solidFill>
                <a:effectLst/>
                <a:highlight>
                  <a:srgbClr val="1E1E1E"/>
                </a:highlight>
                <a:latin typeface="Courier New" panose="02070309020205020404" pitchFamily="49" charset="0"/>
              </a:rPr>
              <a:t>'Starch Flow’</a:t>
            </a:r>
            <a:endParaRPr lang="en-US" b="0" dirty="0">
              <a:solidFill>
                <a:srgbClr val="D4D4D4"/>
              </a:solidFill>
              <a:effectLst/>
              <a:highlight>
                <a:srgbClr val="1E1E1E"/>
              </a:highlight>
              <a:latin typeface="Courier New" panose="02070309020205020404" pitchFamily="49" charset="0"/>
            </a:endParaRPr>
          </a:p>
          <a:p>
            <a:pPr algn="ctr"/>
            <a:r>
              <a:rPr lang="en-US" dirty="0"/>
              <a:t>&lt; 2 std </a:t>
            </a:r>
          </a:p>
          <a:p>
            <a:pPr algn="ctr"/>
            <a:r>
              <a:rPr lang="en-US" dirty="0">
                <a:sym typeface="Wingdings" panose="05000000000000000000" pitchFamily="2" charset="2"/>
              </a:rPr>
              <a:t></a:t>
            </a:r>
          </a:p>
          <a:p>
            <a:pPr algn="ctr"/>
            <a:r>
              <a:rPr lang="en-US" dirty="0"/>
              <a:t>700895 rows</a:t>
            </a:r>
          </a:p>
        </p:txBody>
      </p:sp>
      <p:pic>
        <p:nvPicPr>
          <p:cNvPr id="7" name="Picture 6">
            <a:extLst>
              <a:ext uri="{FF2B5EF4-FFF2-40B4-BE49-F238E27FC236}">
                <a16:creationId xmlns:a16="http://schemas.microsoft.com/office/drawing/2014/main" id="{17C165F3-195F-9027-9E9D-302E44DC3768}"/>
              </a:ext>
            </a:extLst>
          </p:cNvPr>
          <p:cNvPicPr>
            <a:picLocks noChangeAspect="1"/>
          </p:cNvPicPr>
          <p:nvPr/>
        </p:nvPicPr>
        <p:blipFill>
          <a:blip r:embed="rId3"/>
          <a:stretch>
            <a:fillRect/>
          </a:stretch>
        </p:blipFill>
        <p:spPr>
          <a:xfrm>
            <a:off x="4377097" y="1207008"/>
            <a:ext cx="1590897" cy="3886742"/>
          </a:xfrm>
          <a:prstGeom prst="rect">
            <a:avLst/>
          </a:prstGeom>
        </p:spPr>
      </p:pic>
      <p:pic>
        <p:nvPicPr>
          <p:cNvPr id="9" name="Picture 8">
            <a:extLst>
              <a:ext uri="{FF2B5EF4-FFF2-40B4-BE49-F238E27FC236}">
                <a16:creationId xmlns:a16="http://schemas.microsoft.com/office/drawing/2014/main" id="{0366AEFC-D9D5-88A1-DA3A-6201CC215962}"/>
              </a:ext>
            </a:extLst>
          </p:cNvPr>
          <p:cNvPicPr>
            <a:picLocks noChangeAspect="1"/>
          </p:cNvPicPr>
          <p:nvPr/>
        </p:nvPicPr>
        <p:blipFill>
          <a:blip r:embed="rId4"/>
          <a:stretch>
            <a:fillRect/>
          </a:stretch>
        </p:blipFill>
        <p:spPr>
          <a:xfrm>
            <a:off x="7585403" y="1161733"/>
            <a:ext cx="4239217" cy="4534533"/>
          </a:xfrm>
          <a:prstGeom prst="rect">
            <a:avLst/>
          </a:prstGeom>
        </p:spPr>
      </p:pic>
    </p:spTree>
    <p:extLst>
      <p:ext uri="{BB962C8B-B14F-4D97-AF65-F5344CB8AC3E}">
        <p14:creationId xmlns:p14="http://schemas.microsoft.com/office/powerpoint/2010/main" val="261987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Handling Outliers</a:t>
            </a:r>
          </a:p>
        </p:txBody>
      </p:sp>
      <p:pic>
        <p:nvPicPr>
          <p:cNvPr id="4" name="Picture 3">
            <a:extLst>
              <a:ext uri="{FF2B5EF4-FFF2-40B4-BE49-F238E27FC236}">
                <a16:creationId xmlns:a16="http://schemas.microsoft.com/office/drawing/2014/main" id="{41EC575E-0C2B-DA26-977F-A533151D0BBB}"/>
              </a:ext>
            </a:extLst>
          </p:cNvPr>
          <p:cNvPicPr>
            <a:picLocks noChangeAspect="1"/>
          </p:cNvPicPr>
          <p:nvPr/>
        </p:nvPicPr>
        <p:blipFill>
          <a:blip r:embed="rId3"/>
          <a:stretch>
            <a:fillRect/>
          </a:stretch>
        </p:blipFill>
        <p:spPr>
          <a:xfrm>
            <a:off x="0" y="1729693"/>
            <a:ext cx="12192000" cy="1931952"/>
          </a:xfrm>
          <a:prstGeom prst="rect">
            <a:avLst/>
          </a:prstGeom>
        </p:spPr>
      </p:pic>
      <p:pic>
        <p:nvPicPr>
          <p:cNvPr id="6" name="Picture 5">
            <a:extLst>
              <a:ext uri="{FF2B5EF4-FFF2-40B4-BE49-F238E27FC236}">
                <a16:creationId xmlns:a16="http://schemas.microsoft.com/office/drawing/2014/main" id="{D858176C-9189-2E84-F846-AAEF9FFE05BE}"/>
              </a:ext>
            </a:extLst>
          </p:cNvPr>
          <p:cNvPicPr>
            <a:picLocks noChangeAspect="1"/>
          </p:cNvPicPr>
          <p:nvPr/>
        </p:nvPicPr>
        <p:blipFill>
          <a:blip r:embed="rId4"/>
          <a:stretch>
            <a:fillRect/>
          </a:stretch>
        </p:blipFill>
        <p:spPr>
          <a:xfrm>
            <a:off x="3222881" y="3878846"/>
            <a:ext cx="5725324" cy="2667372"/>
          </a:xfrm>
          <a:prstGeom prst="rect">
            <a:avLst/>
          </a:prstGeom>
        </p:spPr>
      </p:pic>
    </p:spTree>
    <p:extLst>
      <p:ext uri="{BB962C8B-B14F-4D97-AF65-F5344CB8AC3E}">
        <p14:creationId xmlns:p14="http://schemas.microsoft.com/office/powerpoint/2010/main" val="100232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CF93-F3EF-7EF4-ABA5-5BA94086EA84}"/>
              </a:ext>
            </a:extLst>
          </p:cNvPr>
          <p:cNvSpPr>
            <a:spLocks noGrp="1"/>
          </p:cNvSpPr>
          <p:nvPr>
            <p:ph type="title"/>
          </p:nvPr>
        </p:nvSpPr>
        <p:spPr/>
        <p:txBody>
          <a:bodyPr>
            <a:normAutofit fontScale="90000"/>
          </a:bodyPr>
          <a:lstStyle/>
          <a:p>
            <a:r>
              <a:rPr lang="en-US" dirty="0">
                <a:solidFill>
                  <a:srgbClr val="FFFFFF"/>
                </a:solidFill>
              </a:rPr>
              <a:t>Done By:</a:t>
            </a:r>
            <a:br>
              <a:rPr lang="en-US" dirty="0">
                <a:solidFill>
                  <a:srgbClr val="FFFFFF"/>
                </a:solidFill>
              </a:rPr>
            </a:br>
            <a:r>
              <a:rPr lang="en-US" dirty="0">
                <a:solidFill>
                  <a:srgbClr val="FFFFFF"/>
                </a:solidFill>
              </a:rPr>
              <a:t>	Ahmed Mahmoud Sanad</a:t>
            </a:r>
            <a:br>
              <a:rPr lang="en-US" dirty="0">
                <a:solidFill>
                  <a:srgbClr val="FFFFFF"/>
                </a:solidFill>
              </a:rPr>
            </a:br>
            <a:r>
              <a:rPr lang="en-US" dirty="0">
                <a:solidFill>
                  <a:srgbClr val="FFFFFF"/>
                </a:solidFill>
              </a:rPr>
              <a:t>	Mohamed Ramadan</a:t>
            </a:r>
            <a:br>
              <a:rPr lang="en-US" dirty="0">
                <a:solidFill>
                  <a:srgbClr val="FFFFFF"/>
                </a:solidFill>
              </a:rPr>
            </a:br>
            <a:br>
              <a:rPr lang="en-US" dirty="0">
                <a:solidFill>
                  <a:srgbClr val="FFFFFF"/>
                </a:solidFill>
              </a:rPr>
            </a:br>
            <a:r>
              <a:rPr lang="en-US" dirty="0">
                <a:solidFill>
                  <a:srgbClr val="FFFFFF"/>
                </a:solidFill>
              </a:rPr>
              <a:t>Under the supervise of: </a:t>
            </a:r>
            <a:br>
              <a:rPr lang="en-US" dirty="0">
                <a:solidFill>
                  <a:srgbClr val="FFFFFF"/>
                </a:solidFill>
              </a:rPr>
            </a:br>
            <a:r>
              <a:rPr lang="en-US" dirty="0">
                <a:solidFill>
                  <a:srgbClr val="FFFFFF"/>
                </a:solidFill>
              </a:rPr>
              <a:t>	Eng Marwan Ahmed</a:t>
            </a:r>
            <a:br>
              <a:rPr lang="en-US" dirty="0">
                <a:solidFill>
                  <a:srgbClr val="FFFFFF"/>
                </a:solidFill>
              </a:rPr>
            </a:br>
            <a:br>
              <a:rPr lang="en-US" dirty="0"/>
            </a:br>
            <a:endParaRPr lang="en-US" dirty="0"/>
          </a:p>
        </p:txBody>
      </p:sp>
    </p:spTree>
    <p:extLst>
      <p:ext uri="{BB962C8B-B14F-4D97-AF65-F5344CB8AC3E}">
        <p14:creationId xmlns:p14="http://schemas.microsoft.com/office/powerpoint/2010/main" val="338666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a:t>
            </a:r>
          </a:p>
        </p:txBody>
      </p:sp>
      <p:pic>
        <p:nvPicPr>
          <p:cNvPr id="4" name="Picture 3" descr="A colorful chart with red and blue squares&#10;&#10;Description automatically generated">
            <a:extLst>
              <a:ext uri="{FF2B5EF4-FFF2-40B4-BE49-F238E27FC236}">
                <a16:creationId xmlns:a16="http://schemas.microsoft.com/office/drawing/2014/main" id="{6FEFC975-4D3E-F1BC-4EFE-1AC81021D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370" y="0"/>
            <a:ext cx="8742630" cy="6858000"/>
          </a:xfrm>
          <a:prstGeom prst="rect">
            <a:avLst/>
          </a:prstGeom>
        </p:spPr>
      </p:pic>
    </p:spTree>
    <p:extLst>
      <p:ext uri="{BB962C8B-B14F-4D97-AF65-F5344CB8AC3E}">
        <p14:creationId xmlns:p14="http://schemas.microsoft.com/office/powerpoint/2010/main" val="350585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a:t>
            </a:r>
          </a:p>
        </p:txBody>
      </p:sp>
      <p:pic>
        <p:nvPicPr>
          <p:cNvPr id="6" name="Picture 5" descr="A colorful grid of squares&#10;&#10;Description automatically generated with medium confidence">
            <a:extLst>
              <a:ext uri="{FF2B5EF4-FFF2-40B4-BE49-F238E27FC236}">
                <a16:creationId xmlns:a16="http://schemas.microsoft.com/office/drawing/2014/main" id="{2DC8905D-4E00-D90D-45FF-EBA5F5A44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720" y="0"/>
            <a:ext cx="8021280" cy="6858000"/>
          </a:xfrm>
          <a:prstGeom prst="rect">
            <a:avLst/>
          </a:prstGeom>
        </p:spPr>
      </p:pic>
      <p:sp>
        <p:nvSpPr>
          <p:cNvPr id="7" name="Rectangle: Rounded Corners 6">
            <a:extLst>
              <a:ext uri="{FF2B5EF4-FFF2-40B4-BE49-F238E27FC236}">
                <a16:creationId xmlns:a16="http://schemas.microsoft.com/office/drawing/2014/main" id="{63D57C3F-1D34-C358-3774-C4CC07FF2AD4}"/>
              </a:ext>
            </a:extLst>
          </p:cNvPr>
          <p:cNvSpPr/>
          <p:nvPr/>
        </p:nvSpPr>
        <p:spPr>
          <a:xfrm>
            <a:off x="516048" y="1289304"/>
            <a:ext cx="2824681" cy="427939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dirty="0"/>
              <a:t>Dropping ‘</a:t>
            </a:r>
            <a:r>
              <a:rPr lang="en-US" b="1" dirty="0"/>
              <a:t>% Iron Concentrate</a:t>
            </a:r>
            <a:r>
              <a:rPr lang="en-US" dirty="0"/>
              <a:t>’ column =&gt; an output of laboratory analysis =&gt; highly correlated to %Silica.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Dropping ‘</a:t>
            </a:r>
            <a:r>
              <a:rPr lang="en-US" b="1" dirty="0"/>
              <a:t>% Iron Feed’</a:t>
            </a:r>
            <a:r>
              <a:rPr lang="en-US" dirty="0"/>
              <a:t> =&gt; highly correlated to % Silica feed</a:t>
            </a:r>
          </a:p>
        </p:txBody>
      </p:sp>
    </p:spTree>
    <p:extLst>
      <p:ext uri="{BB962C8B-B14F-4D97-AF65-F5344CB8AC3E}">
        <p14:creationId xmlns:p14="http://schemas.microsoft.com/office/powerpoint/2010/main" val="143115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 Analysis</a:t>
            </a:r>
          </a:p>
        </p:txBody>
      </p:sp>
      <p:sp>
        <p:nvSpPr>
          <p:cNvPr id="3" name="Rectangle: Rounded Corners 2">
            <a:extLst>
              <a:ext uri="{FF2B5EF4-FFF2-40B4-BE49-F238E27FC236}">
                <a16:creationId xmlns:a16="http://schemas.microsoft.com/office/drawing/2014/main" id="{0707B0D8-AA48-E4C5-147D-CDE565D5E445}"/>
              </a:ext>
            </a:extLst>
          </p:cNvPr>
          <p:cNvSpPr/>
          <p:nvPr/>
        </p:nvSpPr>
        <p:spPr>
          <a:xfrm>
            <a:off x="516048" y="1289304"/>
            <a:ext cx="2824681" cy="427939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dirty="0"/>
              <a:t>Combine air flow columns based on the mean</a:t>
            </a:r>
            <a:r>
              <a:rPr lang="en-US" dirty="0">
                <a:sym typeface="Wingdings" panose="05000000000000000000" pitchFamily="2" charset="2"/>
              </a:rPr>
              <a:t> to a new column  ‘</a:t>
            </a:r>
            <a:r>
              <a:rPr lang="en-US" b="1" dirty="0" err="1"/>
              <a:t>avg_air_flow</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Combine levels columns based on the mean</a:t>
            </a:r>
            <a:r>
              <a:rPr lang="en-US" dirty="0">
                <a:sym typeface="Wingdings" panose="05000000000000000000" pitchFamily="2" charset="2"/>
              </a:rPr>
              <a:t> to a new column  ‘</a:t>
            </a:r>
            <a:r>
              <a:rPr lang="en-US" b="1" dirty="0" err="1"/>
              <a:t>avg_level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Dropping all other 14 columns.</a:t>
            </a:r>
          </a:p>
        </p:txBody>
      </p:sp>
      <p:pic>
        <p:nvPicPr>
          <p:cNvPr id="7" name="Picture 6">
            <a:extLst>
              <a:ext uri="{FF2B5EF4-FFF2-40B4-BE49-F238E27FC236}">
                <a16:creationId xmlns:a16="http://schemas.microsoft.com/office/drawing/2014/main" id="{0FDEAA15-9751-475F-28C9-B1D7354F2F18}"/>
              </a:ext>
            </a:extLst>
          </p:cNvPr>
          <p:cNvPicPr>
            <a:picLocks noChangeAspect="1"/>
          </p:cNvPicPr>
          <p:nvPr/>
        </p:nvPicPr>
        <p:blipFill>
          <a:blip r:embed="rId3"/>
          <a:stretch>
            <a:fillRect/>
          </a:stretch>
        </p:blipFill>
        <p:spPr>
          <a:xfrm>
            <a:off x="4786367" y="1207008"/>
            <a:ext cx="6744641" cy="2648320"/>
          </a:xfrm>
          <a:prstGeom prst="rect">
            <a:avLst/>
          </a:prstGeom>
        </p:spPr>
      </p:pic>
      <p:pic>
        <p:nvPicPr>
          <p:cNvPr id="9" name="Picture 8">
            <a:extLst>
              <a:ext uri="{FF2B5EF4-FFF2-40B4-BE49-F238E27FC236}">
                <a16:creationId xmlns:a16="http://schemas.microsoft.com/office/drawing/2014/main" id="{D4383F03-4D97-F65B-F54A-7EE1C7795815}"/>
              </a:ext>
            </a:extLst>
          </p:cNvPr>
          <p:cNvPicPr>
            <a:picLocks noChangeAspect="1"/>
          </p:cNvPicPr>
          <p:nvPr/>
        </p:nvPicPr>
        <p:blipFill>
          <a:blip r:embed="rId4"/>
          <a:stretch>
            <a:fillRect/>
          </a:stretch>
        </p:blipFill>
        <p:spPr>
          <a:xfrm>
            <a:off x="4786366" y="3973671"/>
            <a:ext cx="6744641" cy="2676899"/>
          </a:xfrm>
          <a:prstGeom prst="rect">
            <a:avLst/>
          </a:prstGeom>
        </p:spPr>
      </p:pic>
      <p:pic>
        <p:nvPicPr>
          <p:cNvPr id="11" name="Picture 10">
            <a:extLst>
              <a:ext uri="{FF2B5EF4-FFF2-40B4-BE49-F238E27FC236}">
                <a16:creationId xmlns:a16="http://schemas.microsoft.com/office/drawing/2014/main" id="{FDC4D971-0EC7-D9B1-1385-4BCC16BC138F}"/>
              </a:ext>
            </a:extLst>
          </p:cNvPr>
          <p:cNvPicPr>
            <a:picLocks noChangeAspect="1"/>
          </p:cNvPicPr>
          <p:nvPr/>
        </p:nvPicPr>
        <p:blipFill>
          <a:blip r:embed="rId5"/>
          <a:stretch>
            <a:fillRect/>
          </a:stretch>
        </p:blipFill>
        <p:spPr>
          <a:xfrm>
            <a:off x="4290997" y="1711904"/>
            <a:ext cx="495369" cy="2143424"/>
          </a:xfrm>
          <a:prstGeom prst="rect">
            <a:avLst/>
          </a:prstGeom>
        </p:spPr>
      </p:pic>
      <p:pic>
        <p:nvPicPr>
          <p:cNvPr id="12" name="Picture 11">
            <a:extLst>
              <a:ext uri="{FF2B5EF4-FFF2-40B4-BE49-F238E27FC236}">
                <a16:creationId xmlns:a16="http://schemas.microsoft.com/office/drawing/2014/main" id="{3F0A0BE4-81BD-DF62-2203-BD2725F38958}"/>
              </a:ext>
            </a:extLst>
          </p:cNvPr>
          <p:cNvPicPr>
            <a:picLocks noChangeAspect="1"/>
          </p:cNvPicPr>
          <p:nvPr/>
        </p:nvPicPr>
        <p:blipFill>
          <a:blip r:embed="rId5"/>
          <a:stretch>
            <a:fillRect/>
          </a:stretch>
        </p:blipFill>
        <p:spPr>
          <a:xfrm>
            <a:off x="4360183" y="4514779"/>
            <a:ext cx="495369" cy="2143424"/>
          </a:xfrm>
          <a:prstGeom prst="rect">
            <a:avLst/>
          </a:prstGeom>
        </p:spPr>
      </p:pic>
    </p:spTree>
    <p:extLst>
      <p:ext uri="{BB962C8B-B14F-4D97-AF65-F5344CB8AC3E}">
        <p14:creationId xmlns:p14="http://schemas.microsoft.com/office/powerpoint/2010/main" val="2942937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Correlation Analysis</a:t>
            </a:r>
          </a:p>
        </p:txBody>
      </p:sp>
      <p:pic>
        <p:nvPicPr>
          <p:cNvPr id="5" name="Picture 4">
            <a:extLst>
              <a:ext uri="{FF2B5EF4-FFF2-40B4-BE49-F238E27FC236}">
                <a16:creationId xmlns:a16="http://schemas.microsoft.com/office/drawing/2014/main" id="{75D32BA4-4291-EA60-CD71-636A48200105}"/>
              </a:ext>
            </a:extLst>
          </p:cNvPr>
          <p:cNvPicPr>
            <a:picLocks noChangeAspect="1"/>
          </p:cNvPicPr>
          <p:nvPr/>
        </p:nvPicPr>
        <p:blipFill>
          <a:blip r:embed="rId3"/>
          <a:stretch>
            <a:fillRect/>
          </a:stretch>
        </p:blipFill>
        <p:spPr>
          <a:xfrm>
            <a:off x="0" y="1207008"/>
            <a:ext cx="12192000" cy="4455960"/>
          </a:xfrm>
          <a:prstGeom prst="rect">
            <a:avLst/>
          </a:prstGeom>
        </p:spPr>
      </p:pic>
    </p:spTree>
    <p:extLst>
      <p:ext uri="{BB962C8B-B14F-4D97-AF65-F5344CB8AC3E}">
        <p14:creationId xmlns:p14="http://schemas.microsoft.com/office/powerpoint/2010/main" val="337932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EDA Steps ?</a:t>
            </a:r>
          </a:p>
        </p:txBody>
      </p:sp>
      <p:pic>
        <p:nvPicPr>
          <p:cNvPr id="4" name="Picture 3">
            <a:extLst>
              <a:ext uri="{FF2B5EF4-FFF2-40B4-BE49-F238E27FC236}">
                <a16:creationId xmlns:a16="http://schemas.microsoft.com/office/drawing/2014/main" id="{621099E2-BAFB-7F55-0544-5A4327A9308A}"/>
              </a:ext>
            </a:extLst>
          </p:cNvPr>
          <p:cNvPicPr>
            <a:picLocks noChangeAspect="1"/>
          </p:cNvPicPr>
          <p:nvPr/>
        </p:nvPicPr>
        <p:blipFill>
          <a:blip r:embed="rId3"/>
          <a:stretch>
            <a:fillRect/>
          </a:stretch>
        </p:blipFill>
        <p:spPr>
          <a:xfrm>
            <a:off x="0" y="177800"/>
            <a:ext cx="12192000" cy="6502400"/>
          </a:xfrm>
          <a:prstGeom prst="rect">
            <a:avLst/>
          </a:prstGeom>
        </p:spPr>
      </p:pic>
    </p:spTree>
    <p:extLst>
      <p:ext uri="{BB962C8B-B14F-4D97-AF65-F5344CB8AC3E}">
        <p14:creationId xmlns:p14="http://schemas.microsoft.com/office/powerpoint/2010/main" val="2890775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Models</a:t>
            </a:r>
          </a:p>
        </p:txBody>
      </p:sp>
      <p:sp>
        <p:nvSpPr>
          <p:cNvPr id="4" name="Oval 3">
            <a:extLst>
              <a:ext uri="{FF2B5EF4-FFF2-40B4-BE49-F238E27FC236}">
                <a16:creationId xmlns:a16="http://schemas.microsoft.com/office/drawing/2014/main" id="{00C1E907-AA71-ED84-5D82-02A02D5CD881}"/>
              </a:ext>
            </a:extLst>
          </p:cNvPr>
          <p:cNvSpPr/>
          <p:nvPr/>
        </p:nvSpPr>
        <p:spPr>
          <a:xfrm>
            <a:off x="1240325" y="1708841"/>
            <a:ext cx="3594226" cy="344031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b="1" dirty="0"/>
              <a:t>Decision Tree:</a:t>
            </a:r>
          </a:p>
          <a:p>
            <a:pPr algn="ctr"/>
            <a:endParaRPr lang="en-US" dirty="0"/>
          </a:p>
          <a:p>
            <a:pPr algn="ctr"/>
            <a:r>
              <a:rPr lang="en-US" dirty="0"/>
              <a:t>Mean Squared Error: 0.15201567258235718</a:t>
            </a:r>
          </a:p>
          <a:p>
            <a:pPr algn="ctr"/>
            <a:endParaRPr lang="en-US" dirty="0"/>
          </a:p>
          <a:p>
            <a:pPr algn="ctr"/>
            <a:r>
              <a:rPr lang="en-US" dirty="0"/>
              <a:t> R-squared: 0.8791712406928346</a:t>
            </a:r>
          </a:p>
          <a:p>
            <a:pPr algn="ctr"/>
            <a:endParaRPr lang="en-US" dirty="0"/>
          </a:p>
        </p:txBody>
      </p:sp>
      <p:sp>
        <p:nvSpPr>
          <p:cNvPr id="6" name="Oval 5">
            <a:extLst>
              <a:ext uri="{FF2B5EF4-FFF2-40B4-BE49-F238E27FC236}">
                <a16:creationId xmlns:a16="http://schemas.microsoft.com/office/drawing/2014/main" id="{A4F73A1E-76C4-7000-9BB5-EEE4A6930774}"/>
              </a:ext>
            </a:extLst>
          </p:cNvPr>
          <p:cNvSpPr/>
          <p:nvPr/>
        </p:nvSpPr>
        <p:spPr>
          <a:xfrm>
            <a:off x="6770482" y="1708841"/>
            <a:ext cx="3731537" cy="344031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b="1" dirty="0"/>
              <a:t>Random Forest:</a:t>
            </a:r>
          </a:p>
          <a:p>
            <a:pPr algn="ctr"/>
            <a:endParaRPr lang="en-US" dirty="0"/>
          </a:p>
          <a:p>
            <a:pPr algn="ctr"/>
            <a:r>
              <a:rPr lang="en-US" dirty="0"/>
              <a:t>Mean Squared Error: 0.0617633367077262 </a:t>
            </a:r>
          </a:p>
          <a:p>
            <a:pPr algn="ctr"/>
            <a:endParaRPr lang="en-US" dirty="0"/>
          </a:p>
          <a:p>
            <a:pPr algn="ctr"/>
            <a:r>
              <a:rPr lang="en-US" dirty="0"/>
              <a:t>R-squared: 0.9509077766897872</a:t>
            </a:r>
          </a:p>
        </p:txBody>
      </p:sp>
    </p:spTree>
    <p:extLst>
      <p:ext uri="{BB962C8B-B14F-4D97-AF65-F5344CB8AC3E}">
        <p14:creationId xmlns:p14="http://schemas.microsoft.com/office/powerpoint/2010/main" val="147235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10000"/>
          </a:bodyPr>
          <a:lstStyle/>
          <a:p>
            <a:r>
              <a:rPr lang="en-US" dirty="0"/>
              <a:t>This dataset is about a </a:t>
            </a:r>
            <a:r>
              <a:rPr lang="en-US" b="1" dirty="0"/>
              <a:t>flotation plant</a:t>
            </a:r>
            <a:r>
              <a:rPr lang="en-US" dirty="0"/>
              <a:t> which is a process used to concentrate the iron ore. This process is very common in a mining plant.</a:t>
            </a:r>
            <a:endParaRPr lang="en-US" b="1" dirty="0"/>
          </a:p>
          <a:p>
            <a:r>
              <a:rPr lang="en-US" dirty="0"/>
              <a:t>The </a:t>
            </a:r>
            <a:r>
              <a:rPr lang="en-US" b="1" dirty="0"/>
              <a:t>target </a:t>
            </a:r>
            <a:r>
              <a:rPr lang="en-US" dirty="0"/>
              <a:t>is to predict the % of Silica in the end of the process, which is the concentrate of iron ore and its impurity (which is the % of Silica).</a:t>
            </a:r>
          </a:p>
          <a:p>
            <a:r>
              <a:rPr lang="en-US" dirty="0"/>
              <a:t>The % of Silica is a lab measurement, which means that it takes at least one hour for the process engineers to have this value. So, </a:t>
            </a:r>
            <a:r>
              <a:rPr lang="en-US" b="1" dirty="0"/>
              <a:t>if it is possible to predict the amount of impurity in the process</a:t>
            </a:r>
          </a:p>
          <a:p>
            <a:r>
              <a:rPr lang="en-US" dirty="0"/>
              <a:t>A flotation plant is a critical component in the mining process, allowing for the efficient separation of valuable minerals from the ore. The plant's operations involve several steps, from crushing and grinding the ore to creating a slurry, adding reagents, and separating the valuable minerals in flotation cells. The concentrate is then further refined, while the tailings are managed and disposed of.</a:t>
            </a:r>
            <a:endParaRPr lang="en-US" b="1" dirty="0"/>
          </a:p>
          <a:p>
            <a:r>
              <a:rPr lang="en-US" dirty="0"/>
              <a:t>Flotation is a critical separation process in the mining industry that allows for the recovery of valuable minerals from ore. By utilizing differences in surface properties and introducing air bubbles, the process enables the concentration of minerals that can be further refined and used in various industrial applications.</a:t>
            </a:r>
          </a:p>
        </p:txBody>
      </p:sp>
    </p:spTree>
    <p:extLst>
      <p:ext uri="{BB962C8B-B14F-4D97-AF65-F5344CB8AC3E}">
        <p14:creationId xmlns:p14="http://schemas.microsoft.com/office/powerpoint/2010/main" val="383340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415706-4F2D-09B8-D5F8-A4F9C63E7970}"/>
              </a:ext>
            </a:extLst>
          </p:cNvPr>
          <p:cNvPicPr>
            <a:picLocks noChangeAspect="1"/>
          </p:cNvPicPr>
          <p:nvPr/>
        </p:nvPicPr>
        <p:blipFill>
          <a:blip r:embed="rId2"/>
          <a:stretch>
            <a:fillRect/>
          </a:stretch>
        </p:blipFill>
        <p:spPr>
          <a:xfrm>
            <a:off x="2133047" y="170995"/>
            <a:ext cx="7925906" cy="6516009"/>
          </a:xfrm>
          <a:prstGeom prst="rect">
            <a:avLst/>
          </a:prstGeom>
        </p:spPr>
      </p:pic>
    </p:spTree>
    <p:extLst>
      <p:ext uri="{BB962C8B-B14F-4D97-AF65-F5344CB8AC3E}">
        <p14:creationId xmlns:p14="http://schemas.microsoft.com/office/powerpoint/2010/main" val="1940691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E791C-E3B7-A8C4-04C3-A3260EB60CB8}"/>
              </a:ext>
            </a:extLst>
          </p:cNvPr>
          <p:cNvPicPr>
            <a:picLocks noChangeAspect="1"/>
          </p:cNvPicPr>
          <p:nvPr/>
        </p:nvPicPr>
        <p:blipFill>
          <a:blip r:embed="rId2"/>
          <a:stretch>
            <a:fillRect/>
          </a:stretch>
        </p:blipFill>
        <p:spPr>
          <a:xfrm>
            <a:off x="2247363" y="947391"/>
            <a:ext cx="7697274" cy="4963218"/>
          </a:xfrm>
          <a:prstGeom prst="rect">
            <a:avLst/>
          </a:prstGeom>
        </p:spPr>
      </p:pic>
    </p:spTree>
    <p:extLst>
      <p:ext uri="{BB962C8B-B14F-4D97-AF65-F5344CB8AC3E}">
        <p14:creationId xmlns:p14="http://schemas.microsoft.com/office/powerpoint/2010/main" val="163697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dirty="0"/>
              <a:t>Dataset ?</a:t>
            </a:r>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8"/>
            <a:ext cx="10890928" cy="4992624"/>
          </a:xfrm>
        </p:spPr>
        <p:txBody>
          <a:bodyPr>
            <a:normAutofit fontScale="92500" lnSpcReduction="10000"/>
          </a:bodyPr>
          <a:lstStyle/>
          <a:p>
            <a:r>
              <a:rPr lang="en-US" b="1" dirty="0"/>
              <a:t>Mining</a:t>
            </a:r>
            <a:r>
              <a:rPr lang="en-US" dirty="0"/>
              <a:t> </a:t>
            </a:r>
            <a:r>
              <a:rPr lang="en-US" dirty="0">
                <a:sym typeface="Wingdings" panose="05000000000000000000" pitchFamily="2" charset="2"/>
              </a:rPr>
              <a:t> </a:t>
            </a:r>
            <a:r>
              <a:rPr lang="en-US" dirty="0"/>
              <a:t>is the process of extracting valuable minerals or other geological materials from the Earth. These materials are typically found in ore deposits, veins, seams, or beds and include metals, coal, oil shale, gemstones, limestone, chalk, dimension stone, rock salt, potash, gravel, and clay.</a:t>
            </a:r>
            <a:endParaRPr lang="en-US" b="1" dirty="0"/>
          </a:p>
          <a:p>
            <a:r>
              <a:rPr lang="en-US" b="1" dirty="0"/>
              <a:t>Ore</a:t>
            </a:r>
            <a:r>
              <a:rPr lang="en-US" dirty="0"/>
              <a:t> </a:t>
            </a:r>
            <a:r>
              <a:rPr lang="en-US" dirty="0">
                <a:sym typeface="Wingdings" panose="05000000000000000000" pitchFamily="2" charset="2"/>
              </a:rPr>
              <a:t> </a:t>
            </a:r>
            <a:r>
              <a:rPr lang="en-US" dirty="0"/>
              <a:t>is the raw material that provides the metals and minerals essential for modern industry, and its extraction and processing are key components of the mining industry. Ores are the raw materials that contain the valuable substances needed for industrial processes, including the production of metals like iron, copper, gold, and aluminum, as well as other minerals.</a:t>
            </a:r>
          </a:p>
          <a:p>
            <a:r>
              <a:rPr lang="en-US" b="1" dirty="0"/>
              <a:t>Pulp</a:t>
            </a:r>
            <a:r>
              <a:rPr lang="en-US" dirty="0"/>
              <a:t> </a:t>
            </a:r>
            <a:r>
              <a:rPr lang="en-US" dirty="0">
                <a:sym typeface="Wingdings" panose="05000000000000000000" pitchFamily="2" charset="2"/>
              </a:rPr>
              <a:t> </a:t>
            </a:r>
            <a:r>
              <a:rPr lang="en-US" dirty="0"/>
              <a:t>is a mixture of </a:t>
            </a:r>
            <a:r>
              <a:rPr lang="en-US" dirty="0">
                <a:highlight>
                  <a:srgbClr val="FFFF00"/>
                </a:highlight>
              </a:rPr>
              <a:t>finely ground ore and water</a:t>
            </a:r>
            <a:r>
              <a:rPr lang="en-US" dirty="0"/>
              <a:t>, </a:t>
            </a:r>
            <a:r>
              <a:rPr lang="en-US" dirty="0">
                <a:highlight>
                  <a:srgbClr val="FFFF00"/>
                </a:highlight>
              </a:rPr>
              <a:t>sometimes with added chemicals</a:t>
            </a:r>
            <a:r>
              <a:rPr lang="en-US" dirty="0"/>
              <a:t>, that is used in various processes to extract valuable minerals. The properties of the pulp, such as its density and pH, are critical to the efficiency of these processes. It’s an essential </a:t>
            </a:r>
            <a:r>
              <a:rPr lang="en-US" dirty="0">
                <a:highlight>
                  <a:srgbClr val="FFFF00"/>
                </a:highlight>
              </a:rPr>
              <a:t>intermediate product in the journey from raw ore to refined metals or minerals.</a:t>
            </a:r>
          </a:p>
          <a:p>
            <a:r>
              <a:rPr lang="en-US" b="1" dirty="0"/>
              <a:t>Pulp</a:t>
            </a:r>
            <a:r>
              <a:rPr lang="en-US" dirty="0"/>
              <a:t> </a:t>
            </a:r>
            <a:r>
              <a:rPr lang="en-US" dirty="0">
                <a:sym typeface="Wingdings" panose="05000000000000000000" pitchFamily="2" charset="2"/>
              </a:rPr>
              <a:t> </a:t>
            </a:r>
            <a:r>
              <a:rPr lang="en-US" dirty="0"/>
              <a:t>is essentially the ore after it has undergone initial processing steps, specifically crushing and grinding, to reduce the ore to fine particles. This pulp is then mixed with water to create a slurry, which can be further processed to extract valuable minerals.</a:t>
            </a:r>
          </a:p>
        </p:txBody>
      </p:sp>
    </p:spTree>
    <p:extLst>
      <p:ext uri="{BB962C8B-B14F-4D97-AF65-F5344CB8AC3E}">
        <p14:creationId xmlns:p14="http://schemas.microsoft.com/office/powerpoint/2010/main" val="32986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a:bodyPr>
          <a:lstStyle/>
          <a:p>
            <a:r>
              <a:rPr lang="en-US" b="1" dirty="0"/>
              <a:t>Amina </a:t>
            </a:r>
            <a:r>
              <a:rPr lang="en-US" b="1" dirty="0">
                <a:sym typeface="Wingdings" panose="05000000000000000000" pitchFamily="2" charset="2"/>
              </a:rPr>
              <a:t></a:t>
            </a:r>
            <a:r>
              <a:rPr lang="en-US" dirty="0"/>
              <a:t> This is a type of reagent used in the flotation process. Amines are commonly used as collectors for the flotation of iron ores, where they help to selectively attach to the mineral surfaces.</a:t>
            </a:r>
          </a:p>
          <a:p>
            <a:pPr>
              <a:buFont typeface="Arial" panose="020B0604020202020204" pitchFamily="34" charset="0"/>
              <a:buChar char="•"/>
            </a:pPr>
            <a:r>
              <a:rPr lang="en-US" b="1" dirty="0"/>
              <a:t>Starch </a:t>
            </a:r>
            <a:r>
              <a:rPr lang="en-US" b="1" dirty="0">
                <a:sym typeface="Wingdings" panose="05000000000000000000" pitchFamily="2" charset="2"/>
              </a:rPr>
              <a:t></a:t>
            </a:r>
            <a:r>
              <a:rPr lang="en-US" dirty="0"/>
              <a:t> Starch is often used as a depressant in the flotation process to prevent certain minerals from floating while allowing others to be recovered.</a:t>
            </a:r>
          </a:p>
          <a:p>
            <a:r>
              <a:rPr lang="en-US" dirty="0"/>
              <a:t>These chemicals are used to enhance the separation of minerals from the ore.</a:t>
            </a:r>
          </a:p>
          <a:p>
            <a:endParaRPr lang="en-US" dirty="0"/>
          </a:p>
        </p:txBody>
      </p:sp>
    </p:spTree>
    <p:extLst>
      <p:ext uri="{BB962C8B-B14F-4D97-AF65-F5344CB8AC3E}">
        <p14:creationId xmlns:p14="http://schemas.microsoft.com/office/powerpoint/2010/main" val="125129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fontScale="92500" lnSpcReduction="20000"/>
          </a:bodyPr>
          <a:lstStyle/>
          <a:p>
            <a:r>
              <a:rPr lang="en-US" b="1" dirty="0"/>
              <a:t>Column(6) </a:t>
            </a:r>
            <a:r>
              <a:rPr lang="en-US" b="1" dirty="0">
                <a:sym typeface="Wingdings" panose="05000000000000000000" pitchFamily="2" charset="2"/>
              </a:rPr>
              <a:t> </a:t>
            </a:r>
            <a:r>
              <a:rPr lang="en-US" b="1" dirty="0"/>
              <a:t>Ore Pulp Flow:</a:t>
            </a:r>
          </a:p>
          <a:p>
            <a:pPr lvl="1"/>
            <a:r>
              <a:rPr lang="en-US" dirty="0"/>
              <a:t>This column represents the flow rate of the ore pulp, typically measured in (t/h): (tons/hour).</a:t>
            </a:r>
          </a:p>
          <a:p>
            <a:pPr lvl="1"/>
            <a:r>
              <a:rPr lang="en-US" b="1" dirty="0"/>
              <a:t>Importance</a:t>
            </a:r>
            <a:r>
              <a:rPr lang="en-US" dirty="0"/>
              <a:t>: Flow rate is crucial for controlling the movement of the pulp through the processing plant. </a:t>
            </a:r>
            <a:r>
              <a:rPr lang="en-US" u="sng" dirty="0"/>
              <a:t>It ensures that the material is processed at the right speed, impacting the efficiency of the separation processes.</a:t>
            </a:r>
          </a:p>
          <a:p>
            <a:r>
              <a:rPr lang="en-US" u="sng" dirty="0"/>
              <a:t>Column(7) </a:t>
            </a:r>
            <a:r>
              <a:rPr lang="en-US" u="sng" dirty="0">
                <a:sym typeface="Wingdings" panose="05000000000000000000" pitchFamily="2" charset="2"/>
              </a:rPr>
              <a:t> </a:t>
            </a:r>
            <a:r>
              <a:rPr lang="en-US" b="1" dirty="0"/>
              <a:t>Ore Pulp pH:</a:t>
            </a:r>
          </a:p>
          <a:p>
            <a:pPr lvl="1"/>
            <a:r>
              <a:rPr lang="en-US" dirty="0"/>
              <a:t>This column represents the pH level of the ore pulp, indicating its </a:t>
            </a:r>
            <a:r>
              <a:rPr lang="en-US" b="1" dirty="0"/>
              <a:t>acidity or alkalinity</a:t>
            </a:r>
            <a:r>
              <a:rPr lang="en-US" dirty="0"/>
              <a:t> on a scale from 0 to 14.</a:t>
            </a:r>
          </a:p>
          <a:p>
            <a:pPr lvl="1"/>
            <a:r>
              <a:rPr lang="en-US" b="1" dirty="0"/>
              <a:t>Importance</a:t>
            </a:r>
            <a:r>
              <a:rPr lang="en-US" dirty="0"/>
              <a:t>: The </a:t>
            </a:r>
            <a:r>
              <a:rPr lang="en-US" u="sng" dirty="0"/>
              <a:t>pH level can significantly affect the efficiency of separation processes</a:t>
            </a:r>
            <a:r>
              <a:rPr lang="en-US" dirty="0"/>
              <a:t> such as flotation or leaching. </a:t>
            </a:r>
            <a:r>
              <a:rPr lang="en-US" u="sng" dirty="0"/>
              <a:t>Certain minerals respond differently at different pH levels</a:t>
            </a:r>
            <a:r>
              <a:rPr lang="en-US" dirty="0"/>
              <a:t>, making this a key factor in optimizing recovery rates.</a:t>
            </a:r>
            <a:endParaRPr lang="en-US" b="1" u="sng" dirty="0"/>
          </a:p>
          <a:p>
            <a:r>
              <a:rPr lang="en-US" dirty="0"/>
              <a:t>Column(8) </a:t>
            </a:r>
            <a:r>
              <a:rPr lang="en-US" dirty="0">
                <a:sym typeface="Wingdings" panose="05000000000000000000" pitchFamily="2" charset="2"/>
              </a:rPr>
              <a:t> </a:t>
            </a:r>
            <a:r>
              <a:rPr lang="en-US" b="1" dirty="0"/>
              <a:t>Ore Pulp Density:</a:t>
            </a:r>
          </a:p>
          <a:p>
            <a:pPr lvl="1"/>
            <a:r>
              <a:rPr lang="en-US" dirty="0"/>
              <a:t>This column represents the density of the ore pulp, measured in (kg/cm³)</a:t>
            </a:r>
          </a:p>
          <a:p>
            <a:pPr lvl="1"/>
            <a:r>
              <a:rPr lang="en-US" b="1" dirty="0"/>
              <a:t>Importance</a:t>
            </a:r>
            <a:r>
              <a:rPr lang="en-US" dirty="0"/>
              <a:t>: Density provides insight into </a:t>
            </a:r>
            <a:r>
              <a:rPr lang="en-US" dirty="0">
                <a:highlight>
                  <a:srgbClr val="FFFF00"/>
                </a:highlight>
              </a:rPr>
              <a:t>the concentration of solids in the pulp. A higher density means more solid particles are present, which can influence the effectiveness of separation processes like flotation.</a:t>
            </a:r>
          </a:p>
          <a:p>
            <a:pPr lvl="1"/>
            <a:r>
              <a:rPr lang="en-US" dirty="0"/>
              <a:t>Density scale from 1 to 3 kg/cm³</a:t>
            </a:r>
          </a:p>
          <a:p>
            <a:endParaRPr lang="en-US" dirty="0"/>
          </a:p>
        </p:txBody>
      </p:sp>
    </p:spTree>
    <p:extLst>
      <p:ext uri="{BB962C8B-B14F-4D97-AF65-F5344CB8AC3E}">
        <p14:creationId xmlns:p14="http://schemas.microsoft.com/office/powerpoint/2010/main" val="49333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FC87-01FB-99D0-A6DC-30F0FDCD754E}"/>
              </a:ext>
            </a:extLst>
          </p:cNvPr>
          <p:cNvSpPr>
            <a:spLocks noGrp="1"/>
          </p:cNvSpPr>
          <p:nvPr>
            <p:ph type="title"/>
          </p:nvPr>
        </p:nvSpPr>
        <p:spPr>
          <a:xfrm>
            <a:off x="640079" y="109728"/>
            <a:ext cx="10890929" cy="1097280"/>
          </a:xfrm>
        </p:spPr>
        <p:txBody>
          <a:bodyPr/>
          <a:lstStyle/>
          <a:p>
            <a:r>
              <a:rPr lang="en-US"/>
              <a:t>Dataset ?</a:t>
            </a:r>
            <a:endParaRPr lang="en-US" dirty="0"/>
          </a:p>
        </p:txBody>
      </p:sp>
      <p:sp>
        <p:nvSpPr>
          <p:cNvPr id="3" name="Content Placeholder 2">
            <a:extLst>
              <a:ext uri="{FF2B5EF4-FFF2-40B4-BE49-F238E27FC236}">
                <a16:creationId xmlns:a16="http://schemas.microsoft.com/office/drawing/2014/main" id="{9F1CE7E9-9A56-0934-7ED0-EE8FCA63642E}"/>
              </a:ext>
            </a:extLst>
          </p:cNvPr>
          <p:cNvSpPr>
            <a:spLocks noGrp="1"/>
          </p:cNvSpPr>
          <p:nvPr>
            <p:ph idx="1"/>
          </p:nvPr>
        </p:nvSpPr>
        <p:spPr>
          <a:xfrm>
            <a:off x="640080" y="1207007"/>
            <a:ext cx="10890928" cy="5374861"/>
          </a:xfrm>
        </p:spPr>
        <p:txBody>
          <a:bodyPr>
            <a:normAutofit lnSpcReduction="10000"/>
          </a:bodyPr>
          <a:lstStyle/>
          <a:p>
            <a:r>
              <a:rPr lang="en-US" dirty="0"/>
              <a:t>The </a:t>
            </a:r>
            <a:r>
              <a:rPr lang="en-US" b="1" dirty="0"/>
              <a:t>"Flotation Column 01 Air Flow"</a:t>
            </a:r>
            <a:r>
              <a:rPr lang="en-US" dirty="0"/>
              <a:t> column represents the </a:t>
            </a:r>
            <a:r>
              <a:rPr lang="en-US" dirty="0">
                <a:highlight>
                  <a:srgbClr val="FFFF00"/>
                </a:highlight>
              </a:rPr>
              <a:t>air flow rate in the first flotation </a:t>
            </a:r>
            <a:r>
              <a:rPr lang="en-US" dirty="0"/>
              <a:t>column, which is essential for </a:t>
            </a:r>
            <a:r>
              <a:rPr lang="en-US" dirty="0">
                <a:highlight>
                  <a:srgbClr val="FFFF00"/>
                </a:highlight>
              </a:rPr>
              <a:t>creating the bubbles needed for froth flotation</a:t>
            </a:r>
            <a:r>
              <a:rPr lang="en-US" dirty="0"/>
              <a:t>. This parameter directly impacts the efficiency and effectiveness of the mineral separation process. Monitoring and adjusting the air flow rate is crucial to ensure optimal operation of the flotation column and </a:t>
            </a:r>
            <a:r>
              <a:rPr lang="en-US" dirty="0">
                <a:highlight>
                  <a:srgbClr val="FFFF00"/>
                </a:highlight>
              </a:rPr>
              <a:t>maximize mineral recovery</a:t>
            </a:r>
            <a:r>
              <a:rPr lang="en-US" dirty="0"/>
              <a:t>.</a:t>
            </a:r>
          </a:p>
          <a:p>
            <a:r>
              <a:rPr lang="en-US" dirty="0"/>
              <a:t>The </a:t>
            </a:r>
            <a:r>
              <a:rPr lang="en-US" b="1" dirty="0"/>
              <a:t>"Flotation Column 02 Air Flow"</a:t>
            </a:r>
            <a:r>
              <a:rPr lang="en-US" dirty="0"/>
              <a:t> column measures the air flow rate in the second flotation column. This parameter is essential for controlling the flotation process, which separates valuable minerals from the ore. Proper management of air flow ensures that the flotation column operates efficiently, maximizing the recovery of valuable minerals while minimizing waste. Each flotation column may have different air flow requirements depending on the specific conditions and materials being processed.</a:t>
            </a:r>
          </a:p>
          <a:p>
            <a:r>
              <a:rPr lang="en-US" dirty="0"/>
              <a:t>They are independently controlled and optimized based on the specific requirements of each column and the overall goals of the flotation process. The relationship between them is more likely to be operational or empirical rather than strictly mathematical.</a:t>
            </a:r>
          </a:p>
        </p:txBody>
      </p:sp>
    </p:spTree>
    <p:extLst>
      <p:ext uri="{BB962C8B-B14F-4D97-AF65-F5344CB8AC3E}">
        <p14:creationId xmlns:p14="http://schemas.microsoft.com/office/powerpoint/2010/main" val="859525304"/>
      </p:ext>
    </p:extLst>
  </p:cSld>
  <p:clrMapOvr>
    <a:masterClrMapping/>
  </p:clrMapOvr>
</p:sld>
</file>

<file path=ppt/theme/theme1.xml><?xml version="1.0" encoding="utf-8"?>
<a:theme xmlns:a="http://schemas.openxmlformats.org/drawingml/2006/main" name="Dash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3629</TotalTime>
  <Words>1545</Words>
  <Application>Microsoft Office PowerPoint</Application>
  <PresentationFormat>Widescreen</PresentationFormat>
  <Paragraphs>111</Paragraphs>
  <Slides>25</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Courier New</vt:lpstr>
      <vt:lpstr>Grandview Display</vt:lpstr>
      <vt:lpstr>Wingdings</vt:lpstr>
      <vt:lpstr>DashVTI</vt:lpstr>
      <vt:lpstr>Quality Prediction in a Mining Process</vt:lpstr>
      <vt:lpstr>Done By:  Ahmed Mahmoud Sanad  Mohamed Ramadan  Under the supervise of:   Eng Marwan Ahmed  </vt:lpstr>
      <vt:lpstr>Dataset ?</vt:lpstr>
      <vt:lpstr>PowerPoint Presentation</vt:lpstr>
      <vt:lpstr>PowerPoint Presentation</vt:lpstr>
      <vt:lpstr>Dataset ?</vt:lpstr>
      <vt:lpstr>Dataset ?</vt:lpstr>
      <vt:lpstr>Dataset ?</vt:lpstr>
      <vt:lpstr>Dataset ?</vt:lpstr>
      <vt:lpstr>Dataset ?</vt:lpstr>
      <vt:lpstr>Dataset ?</vt:lpstr>
      <vt:lpstr>EDA</vt:lpstr>
      <vt:lpstr>EDA</vt:lpstr>
      <vt:lpstr>EDA</vt:lpstr>
      <vt:lpstr>EDA</vt:lpstr>
      <vt:lpstr>EDA</vt:lpstr>
      <vt:lpstr>Handling Outliers</vt:lpstr>
      <vt:lpstr>Handling Outliers</vt:lpstr>
      <vt:lpstr>Handling Outliers</vt:lpstr>
      <vt:lpstr>Correlation</vt:lpstr>
      <vt:lpstr>Correlation</vt:lpstr>
      <vt:lpstr>Correlation Analysis</vt:lpstr>
      <vt:lpstr>Correlation Analysis</vt:lpstr>
      <vt:lpstr>EDA Steps ?</vt:lpstr>
      <vt:lpstr>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Sanad</dc:creator>
  <cp:lastModifiedBy>Ahmed Sanad</cp:lastModifiedBy>
  <cp:revision>56</cp:revision>
  <dcterms:created xsi:type="dcterms:W3CDTF">2024-08-13T20:27:27Z</dcterms:created>
  <dcterms:modified xsi:type="dcterms:W3CDTF">2024-08-17T15:34:54Z</dcterms:modified>
</cp:coreProperties>
</file>